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319" r:id="rId3"/>
    <p:sldId id="308" r:id="rId4"/>
    <p:sldId id="324" r:id="rId5"/>
    <p:sldId id="325" r:id="rId6"/>
    <p:sldId id="326" r:id="rId7"/>
    <p:sldId id="338" r:id="rId8"/>
    <p:sldId id="328" r:id="rId9"/>
    <p:sldId id="327" r:id="rId10"/>
    <p:sldId id="329" r:id="rId11"/>
    <p:sldId id="330" r:id="rId12"/>
    <p:sldId id="331" r:id="rId13"/>
    <p:sldId id="337" r:id="rId14"/>
    <p:sldId id="332" r:id="rId15"/>
    <p:sldId id="333" r:id="rId16"/>
    <p:sldId id="334" r:id="rId17"/>
    <p:sldId id="339" r:id="rId18"/>
    <p:sldId id="335" r:id="rId19"/>
    <p:sldId id="336" r:id="rId20"/>
    <p:sldId id="340" r:id="rId21"/>
    <p:sldId id="341" r:id="rId22"/>
    <p:sldId id="342" r:id="rId23"/>
    <p:sldId id="343" r:id="rId24"/>
    <p:sldId id="299" r:id="rId25"/>
    <p:sldId id="320" r:id="rId26"/>
    <p:sldId id="321" r:id="rId27"/>
    <p:sldId id="322" r:id="rId28"/>
    <p:sldId id="323" r:id="rId29"/>
    <p:sldId id="344" r:id="rId30"/>
    <p:sldId id="345" r:id="rId31"/>
    <p:sldId id="29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8"/>
    <p:restoredTop sz="95708"/>
  </p:normalViewPr>
  <p:slideViewPr>
    <p:cSldViewPr snapToGrid="0" snapToObjects="1">
      <p:cViewPr varScale="1">
        <p:scale>
          <a:sx n="113" d="100"/>
          <a:sy n="113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45137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31706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0484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3081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614567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966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48058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58169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6960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252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34957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704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972530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916757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10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6850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53563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16224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2016. 7. 13.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Relationship Id="rId3" Type="http://schemas.openxmlformats.org/officeDocument/2006/relationships/hyperlink" Target="http://tensorflowkorea.wordpres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2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String, RegExp, Date, File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04109"/>
              </p:ext>
            </p:extLst>
          </p:nvPr>
        </p:nvGraphicFramePr>
        <p:xfrm>
          <a:off x="1679332" y="1178171"/>
          <a:ext cx="9135263" cy="53017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search()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모든 위치에서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m =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</a:t>
                      </a:r>
                      <a:r>
                        <a:rPr lang="en-US" altLang="ko-KR" sz="1600" baseline="0"/>
                        <a:t>23</a:t>
                      </a:r>
                      <a:r>
                        <a:rPr lang="nl-NL" altLang="ko-KR" sz="1600" baseline="0"/>
                        <a:t>').group()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match()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문장의 처음 위치에서 부터 검색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re.match('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 = </a:t>
                      </a:r>
                      <a:r>
                        <a:rPr lang="nl-NL" altLang="ko-KR" sz="1600" baseline="0"/>
                        <a:t>re.match(’.*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.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\n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을 제외한 모든 문자에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*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은 없거나 하나 이상인 것에 매칭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(greedy)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괄호는 매칭된 그룹을 구분합니다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101’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m.group(1)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aseline="0"/>
                        <a:t>re.match(’.*?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nl-NL" altLang="ko-KR" sz="1600" baseline="0"/>
                        <a:t>', 'Room No 123').group(1)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   # ?: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non-greedy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32786"/>
              </p:ext>
            </p:extLst>
          </p:nvPr>
        </p:nvGraphicFramePr>
        <p:xfrm>
          <a:off x="1248509" y="1178171"/>
          <a:ext cx="10045315" cy="53017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87354"/>
                <a:gridCol w="5057961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123').group(1)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   # +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하나 또는 그 이상에 매칭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.*?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en-US" altLang="ko-KR" sz="18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d+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여러개의 괄호를 사용하여 그룹을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‘Room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No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m.group(2)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‘123’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[..]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매칭 문자 리스트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[^..]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제외 문자 리스트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</a:t>
                      </a:r>
                      <a:r>
                        <a:rPr lang="en-US" altLang="ko-KR" sz="1600" b="0" baseline="0">
                          <a:solidFill>
                            <a:srgbClr val="00B0F0"/>
                          </a:solidFill>
                        </a:rPr>
                        <a:t>a-zA-Z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*?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[0-9] == \d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m =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re.match(’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d]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)(</a:t>
                      </a:r>
                      <a:r>
                        <a:rPr lang="nl-NL" altLang="ko-KR" sz="1600" b="0" baseline="0">
                          <a:solidFill>
                            <a:srgbClr val="00B0F0"/>
                          </a:solidFill>
                        </a:rPr>
                        <a:t>[0-9]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', 'Room No 123’)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 No ‘, ‘123’  # greedy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방지 효과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re.search('(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‘Room’  # \s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공백문자와 매칭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+)$',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‘123’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 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$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끝을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</a:t>
                      </a:r>
                      <a:r>
                        <a:rPr lang="en-US" altLang="ko-KR" sz="1600" baseline="0"/>
                        <a:t> = re.search(’^(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 baseline="0"/>
                        <a:t>+)',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‘Room’  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^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는 문자열 맨 앞을 의미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36706"/>
              </p:ext>
            </p:extLst>
          </p:nvPr>
        </p:nvGraphicFramePr>
        <p:xfrm>
          <a:off x="1248509" y="1178171"/>
          <a:ext cx="10518072" cy="48599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60111"/>
                <a:gridCol w="5057961"/>
              </a:tblGrid>
              <a:tr h="441813">
                <a:tc>
                  <a:txBody>
                    <a:bodyPr/>
                    <a:lstStyle/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모든 패턴을 한꺼번에 찾기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re.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findall(‘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d’, </a:t>
                      </a:r>
                      <a:r>
                        <a:rPr lang="nl-NL" altLang="ko-KR" sz="1600" b="0" baseline="0">
                          <a:solidFill>
                            <a:schemeClr val="tx1"/>
                          </a:solidFill>
                        </a:rPr>
                        <a:t>'Room No 123’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[‘1’,‘2’,‘3’]   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리스트를 반환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패턴으로 문자열 나누기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re.split('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s', 'Room No 123')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['Room', 'No', '123']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일치하는 패턴을 다른 문자열로 바꾸기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re.sub('\s', '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:</a:t>
                      </a:r>
                      <a:r>
                        <a:rPr lang="en-US" altLang="ko-KR" sz="16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600"/>
                        <a:t>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'Room : No :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re.sub('(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s(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[^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>
                          <a:solidFill>
                            <a:srgbClr val="00B0F0"/>
                          </a:solidFill>
                        </a:rPr>
                        <a:t>s]</a:t>
                      </a:r>
                      <a:r>
                        <a:rPr lang="en-US" altLang="ko-KR" sz="1600"/>
                        <a:t>+)', '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2 </a:t>
                      </a:r>
                      <a:r>
                        <a:rPr lang="en-US" altLang="ko-KR" sz="1600">
                          <a:latin typeface="Courier New" charset="0"/>
                          <a:ea typeface="Courier New" charset="0"/>
                          <a:cs typeface="Courier New" charset="0"/>
                        </a:rPr>
                        <a:t>\\</a:t>
                      </a:r>
                      <a:r>
                        <a:rPr lang="en-US" altLang="ko-KR" sz="1600"/>
                        <a:t>1', 'Room No 123')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'No Room 123'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0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93604"/>
              </p:ext>
            </p:extLst>
          </p:nvPr>
        </p:nvGraphicFramePr>
        <p:xfrm>
          <a:off x="1137759" y="1178171"/>
          <a:ext cx="9916482" cy="528695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935855"/>
                <a:gridCol w="4980627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계열 언어의 시간관련 함수 제공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time.time()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1468224815.533957  # Timestamp</a:t>
                      </a:r>
                      <a:r>
                        <a:rPr lang="is-I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from </a:t>
                      </a:r>
                      <a:r>
                        <a:rPr lang="is-I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C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언어의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tm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와 유사한 구조 리턴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tm = time.localtime()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time.struct_time(tm_year=2016, tm_mon=7, tm_mday=11, tm_hour=17, tm_min=24, tm_sec=21, tm_wday=0, tm_yday=193, tm_isdst=0)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tm.tm_year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tm = time.localtime(time.time() – 60</a:t>
                      </a:r>
                      <a:r>
                        <a:rPr lang="ko-KR" altLang="en-US" sz="1600" baseline="0"/>
                        <a:t>*</a:t>
                      </a:r>
                      <a:r>
                        <a:rPr lang="en-US" altLang="ko-KR" sz="1600" baseline="0"/>
                        <a:t>60)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1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시간 전의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tm = time.gmtime()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GMT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기준의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struct_time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time.strftime(‘%Y %m %d’)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time.strftime('%Y %m %d', </a:t>
                      </a:r>
                    </a:p>
                    <a:p>
                      <a:pPr latinLnBrk="1"/>
                      <a:r>
                        <a:rPr lang="en-US" altLang="ko-KR" sz="1600"/>
                        <a:t>                  time.localtime(time.time()-24*60*60))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‘2016 07 10’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time.sleep(1)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block 1 second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82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57682"/>
              </p:ext>
            </p:extLst>
          </p:nvPr>
        </p:nvGraphicFramePr>
        <p:xfrm>
          <a:off x="2159347" y="1178171"/>
          <a:ext cx="7873306" cy="530175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9500"/>
                <a:gridCol w="4253806"/>
              </a:tblGrid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some_day = date(2016, 7, 1)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today = date.today()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today.year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2016  # month,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day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속성 있음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today.strftime('%Y-%m-%d')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'2016-07-11'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from datetime import 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시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분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초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tm = time(17,</a:t>
                      </a:r>
                      <a:r>
                        <a:rPr lang="en-US" altLang="ko-KR" sz="1600" baseline="0"/>
                        <a:t> 10, 1)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인스턴스 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tm.hour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17  # minute, second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tm.strftime(‘%H:%M:%S’)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‘17:10:01’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181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datetime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314545"/>
              </p:ext>
            </p:extLst>
          </p:nvPr>
        </p:nvGraphicFramePr>
        <p:xfrm>
          <a:off x="748592" y="1178170"/>
          <a:ext cx="10694816" cy="51171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806461"/>
                <a:gridCol w="5888355"/>
              </a:tblGrid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from datetime import datetime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datetime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모듈에서 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date </a:t>
                      </a:r>
                      <a:r>
                        <a:rPr lang="ko-KR" altLang="en-US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클래스만 임포트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now = datetime.now()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datetime.datetime(2016, 7, 12, 10, 46, 22, 486760)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now.timestamp()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time.time()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과 동일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timestamp from epoch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203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now.year, now.month, now.day, now.hour, now.minute, now.sec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now.date()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datetime.date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now.time()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datetime.time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오브젝트와 동일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now.strftime('%Y-%m-%d %H:%M:%S')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'2016-07-12 10:49:33'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now.isoformat()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'2016-07-12T10:49:33.766653'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591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58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time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0214"/>
              </p:ext>
            </p:extLst>
          </p:nvPr>
        </p:nvGraphicFramePr>
        <p:xfrm>
          <a:off x="1969611" y="1204546"/>
          <a:ext cx="8252778" cy="53885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24506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open(‘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파일이름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’,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600" b="0" baseline="0">
                          <a:solidFill>
                            <a:schemeClr val="tx1"/>
                          </a:solidFill>
                        </a:rPr>
                        <a:t>모드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’)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읽기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‘w’: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쓰기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이미 파일이 존재하면 재생성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추가 모드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파일이 없을 경우 새로 생성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‘b’: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바이너리 모드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‘t’: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텍스트 모드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다른 모드에서 파일을 갱신할 수 있음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‘r+’: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파일에서 읽거나 쓰기</a:t>
                      </a:r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indent="0" latinLnBrk="1">
                        <a:lnSpc>
                          <a:spcPct val="120000"/>
                        </a:lnSpc>
                        <a:buFont typeface="Arial" charset="0"/>
                        <a:buNone/>
                      </a:pP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‘w+’: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기존 파일 재 생성후 읽거나 쓰기</a:t>
                      </a:r>
                      <a:b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</a:b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‘a+’: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기존 파일에 추가하거나 읽기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디폴트는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‘rt’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text = f.read(</a:t>
                      </a:r>
                      <a:r>
                        <a:rPr lang="en-US" altLang="ko-KR" sz="1600" b="0" i="1">
                          <a:solidFill>
                            <a:schemeClr val="tx1"/>
                          </a:solidFill>
                        </a:rPr>
                        <a:t>byte=-1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byte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만큼 혹은 파일 전체를 읽음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line = f.readline()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라인씩 읽어 들임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f.readlines(</a:t>
                      </a:r>
                      <a:r>
                        <a:rPr lang="en-US" altLang="ko-KR" sz="1600" i="1" baseline="0"/>
                        <a:t>hint=-1</a:t>
                      </a:r>
                      <a:r>
                        <a:rPr lang="en-US" altLang="ko-KR" sz="1600" baseline="0"/>
                        <a:t>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hint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라인만큼 혹은 전체를 읽어 리스트로 반환함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73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f.close()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5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 - seek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258883"/>
              </p:ext>
            </p:extLst>
          </p:nvPr>
        </p:nvGraphicFramePr>
        <p:xfrm>
          <a:off x="1969611" y="1107835"/>
          <a:ext cx="8252778" cy="539163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66208"/>
                <a:gridCol w="4886570"/>
              </a:tblGrid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‘w+’)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n = f.write(‘this is a file’)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저장된 텍스트 길이가 리턴됨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f.seek(0)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맨 처음으로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seek(offset, from)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offset: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음수는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‘b’ 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모드로 열어야 가능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from: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 0(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파일시작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현재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),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2(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파일끝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)</a:t>
                      </a: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f = open(‘myfile.txt’, ‘rb+’)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f.seek(-10,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2)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파일의 끝에서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바이트 뒤로 이동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004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f.close()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46088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with open(‘myfile.txt’) as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line in f: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print(line)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with 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문은 오브젝트가 블럭을 종료할 때 지정된 작업을 수행하도록 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파일의 경우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with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블럭에서 익셉션이 발생하더라도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close()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가 되는 것이 보장됩니다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4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String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csv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243123"/>
              </p:ext>
            </p:extLst>
          </p:nvPr>
        </p:nvGraphicFramePr>
        <p:xfrm>
          <a:off x="1969611" y="1204546"/>
          <a:ext cx="8252778" cy="50116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22497"/>
                <a:gridCol w="3030281"/>
              </a:tblGrid>
              <a:tr h="8106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csv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csv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open(‘sample.csv’, ‘w’)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writer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csv.writer(f)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pt-BR" altLang="ko-KR" sz="1600" b="0" baseline="0">
                          <a:solidFill>
                            <a:schemeClr val="tx1"/>
                          </a:solidFill>
                        </a:rPr>
                        <a:t>writer.writerows([[‘age’, ‘blood’], [10, 'A'], [20, 'B']])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sample.csv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age,blood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10,A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20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,B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with open(‘sample.csv’) as f: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reader = csv.reader(f)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for row in reader: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        print(row)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[‘age’, ‘blood’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['10', 'A']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tr-TR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['20', 'B']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83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aseline="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with open(‘sample.csv’) as f: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    reader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= csv.DictReader(f)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for row in reader: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print(row['age'], row['blood'])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10 A</a:t>
                      </a:r>
                    </a:p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20 B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50560"/>
              </p:ext>
            </p:extLst>
          </p:nvPr>
        </p:nvGraphicFramePr>
        <p:xfrm>
          <a:off x="1150327" y="1204546"/>
          <a:ext cx="9891346" cy="49630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64370"/>
                <a:gridCol w="4826976"/>
              </a:tblGrid>
              <a:tr h="7297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json.org</a:t>
                      </a: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스탠다드 모듈 임포트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7529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json.loads(‘{"age": 10, "blood": ”A”}’)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json.loads('[{"age": 10, "blood": ”A"}, </a:t>
                      </a:r>
                      <a:b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                        {"age": 20, "blood": "B"}]')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jobj.__class__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딕셔너리나 리스트 반환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dict</a:t>
                      </a: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indent="-285750" latinLnBrk="1">
                        <a:buFont typeface="Wingdings" charset="2"/>
                        <a:buChar char="à"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list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json.dumps(jobj)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 리턴</a:t>
                      </a:r>
                      <a:endParaRPr lang="en-US" altLang="ko-KR" sz="140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à"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'[{"blood": "B", "age": 10}, {"blood": "B", "age": 20}]'</a:t>
                      </a:r>
                      <a:endParaRPr lang="tr-TR" altLang="ko-KR" sz="1400"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jobj = json.load(f)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에서 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변경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92923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jobj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오브젝트를 직렬화하여 파일핸들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f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에 기록</a:t>
                      </a:r>
                      <a:endParaRPr lang="ko-KR" altLang="en-US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92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588312"/>
              </p:ext>
            </p:extLst>
          </p:nvPr>
        </p:nvGraphicFramePr>
        <p:xfrm>
          <a:off x="1316082" y="1160585"/>
          <a:ext cx="9559837" cy="45431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82644"/>
                <a:gridCol w="5477193"/>
              </a:tblGrid>
              <a:tr h="9407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import ujson</a:t>
                      </a: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https://github.com/esnme/ul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치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trajson</a:t>
                      </a:r>
                    </a:p>
                    <a:p>
                      <a:pPr latinLnBrk="1"/>
                      <a:endParaRPr lang="en-US" altLang="ko-KR" sz="1400" b="0" u="none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서드파티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json 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패키지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38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$ pip install ujson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en-US" altLang="ko-KR" sz="1400" b="0" u="none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pip</a:t>
                      </a:r>
                      <a:r>
                        <a:rPr lang="ko-KR" altLang="en-US" sz="1400" b="0" u="none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로 설치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63825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jobj = ujson.loads(‘</a:t>
                      </a:r>
                      <a:r>
                        <a:rPr lang="is-IS" altLang="ko-KR" sz="1600" b="0" baseline="0">
                          <a:solidFill>
                            <a:schemeClr val="tx1"/>
                          </a:solidFill>
                        </a:rPr>
                        <a:t>…’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ujson.load(f)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jstr = ujson.dumps(jobj)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ujson.dump(jobj, f)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스트링에서 파이썬 오브젝트로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파일핸들에서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스트링을 읽어 파이썬 오브젝트로 변환</a:t>
                      </a:r>
                      <a:endParaRPr lang="en-US" altLang="ko-KR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스트링으로 변환</a:t>
                      </a:r>
                    </a:p>
                    <a:p>
                      <a:pPr marL="0" indent="0" latinLnBrk="1">
                        <a:buFont typeface="Wingdings" charset="2"/>
                        <a:buNone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파이썬 오브젝트를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Json 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스트링으로 변환하여 파일로 저장</a:t>
                      </a:r>
                      <a:endParaRPr lang="en-US" altLang="ko-KR" sz="14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8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ujson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30886"/>
              </p:ext>
            </p:extLst>
          </p:nvPr>
        </p:nvGraphicFramePr>
        <p:xfrm>
          <a:off x="2120739" y="1166202"/>
          <a:ext cx="7950523" cy="506754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711343"/>
                <a:gridCol w="3239180"/>
              </a:tblGrid>
              <a:tr h="10758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'first_name':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'Guido',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'second_name':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'Rossum',</a:t>
                      </a:r>
                      <a:r>
                        <a:rPr lang="en-US" altLang="ko-KR" sz="1400" b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'titles':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['BDFL',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'Developer'],</a:t>
                      </a:r>
                      <a:r>
                        <a:rPr lang="en-US" altLang="ko-KR" sz="1400" b="0"/>
                        <a:t> </a:t>
                      </a:r>
                      <a:r>
                        <a:rPr lang="en-US" altLang="ko-KR" sz="16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400" b="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507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6.07 µs per loop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baseline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%timeit -n 100 ujson.dumps(d)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100 loops, best of 3: 1.02 µs per loop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# ujson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이 대략 </a:t>
                      </a:r>
                      <a:r>
                        <a:rPr lang="en-US" altLang="ko-KR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5</a:t>
                      </a:r>
                      <a:r>
                        <a:rPr lang="ko-KR" altLang="en-US" sz="1400" b="0" baseline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배 이상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1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s = json.dumps(d)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baseline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  <a:sym typeface="Wingdings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65030"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5.01 µs per loop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%timeit -n 100 ujson.loads(s)</a:t>
                      </a:r>
                    </a:p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100 loops, best of 3: 1.33 µs per loop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ujson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 이 약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배 정도 빠름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file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Installer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18" y="1035124"/>
            <a:ext cx="8964164" cy="58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Anaconda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62" y="1016576"/>
            <a:ext cx="9346276" cy="58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Jupyter notebook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216" y="1025768"/>
            <a:ext cx="9331569" cy="58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 Functions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469660"/>
              </p:ext>
            </p:extLst>
          </p:nvPr>
        </p:nvGraphicFramePr>
        <p:xfrm>
          <a:off x="402705" y="1232130"/>
          <a:ext cx="5740845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81402"/>
                <a:gridCol w="3159443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s.upper()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s.lower()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소문자로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s.capitalize()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첫문자를 대문자로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s.coun</a:t>
                      </a:r>
                      <a:r>
                        <a:rPr lang="en-US" altLang="ko-KR" sz="1600" baseline="0"/>
                        <a:t>t(‘a’)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 문자열 갯수 세기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s.isalpha(), s.isdigit()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영문자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숫자만인지 확인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s.join([..]),</a:t>
                      </a:r>
                      <a:r>
                        <a:rPr lang="en-US" altLang="ko-KR" sz="1600" baseline="0"/>
                        <a:t> s.split(‘,’)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로 합치거나 구분자로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나누기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s.replace(‘a’, ‘b’)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를 </a:t>
                      </a:r>
                      <a:r>
                        <a:rPr lang="en-US" altLang="ko-KR" sz="1400"/>
                        <a:t>‘b’</a:t>
                      </a:r>
                      <a:r>
                        <a:rPr lang="ko-KR" altLang="en-US" sz="1400"/>
                        <a:t>로 바꾼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s.startswith(‘a’)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시작하는지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s.endwith(‘a’)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로 끝나는지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s.strip(), s.lstrip(), s.rstrip()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좌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우</a:t>
                      </a:r>
                      <a:r>
                        <a:rPr lang="en-US" altLang="ko-KR" sz="1400"/>
                        <a:t>)</a:t>
                      </a:r>
                      <a:r>
                        <a:rPr lang="ko-KR" altLang="en-US" sz="1400"/>
                        <a:t>공백을 제거한 문자열 생성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len(s)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문자열 길이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int(s), float(s)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정수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실수형으로 변환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302188"/>
              </p:ext>
            </p:extLst>
          </p:nvPr>
        </p:nvGraphicFramePr>
        <p:xfrm>
          <a:off x="6232686" y="1234901"/>
          <a:ext cx="5666423" cy="51917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51405"/>
                <a:gridCol w="3315018"/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</a:t>
                      </a:r>
                      <a:r>
                        <a:rPr lang="en-US" altLang="ko-KR" baseline="0"/>
                        <a:t> = ‘some string’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s.title()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‘very good’ </a:t>
                      </a:r>
                      <a:r>
                        <a:rPr lang="en-US" altLang="ko-KR" sz="1400">
                          <a:sym typeface="Wingdings"/>
                        </a:rPr>
                        <a:t> ‘Very</a:t>
                      </a:r>
                      <a:r>
                        <a:rPr lang="en-US" altLang="ko-KR" sz="1400" baseline="0">
                          <a:sym typeface="Wingdings"/>
                        </a:rPr>
                        <a:t> Good’</a:t>
                      </a:r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s.rfind(‘a’)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뒤에서부터 </a:t>
                      </a:r>
                      <a:r>
                        <a:rPr lang="en-US" altLang="ko-KR" sz="1400"/>
                        <a:t>‘a’</a:t>
                      </a:r>
                      <a:r>
                        <a:rPr lang="ko-KR" altLang="en-US" sz="1400"/>
                        <a:t>의 위치</a:t>
                      </a:r>
                      <a:r>
                        <a:rPr lang="en-US" altLang="ko-KR" sz="1400"/>
                        <a:t>(index)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ko-KR" altLang="en-US" sz="1400" baseline="0"/>
                        <a:t>찾기</a:t>
                      </a:r>
                      <a:endParaRPr lang="ko-KR" altLang="en-US" sz="1400" u="none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s.zfill(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만큼 </a:t>
                      </a:r>
                      <a:r>
                        <a:rPr lang="en-US" altLang="ko-KR" sz="1400"/>
                        <a:t>‘0’</a:t>
                      </a:r>
                      <a:r>
                        <a:rPr lang="ko-KR" altLang="en-US" sz="1400"/>
                        <a:t>를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s.center(</a:t>
                      </a:r>
                      <a:r>
                        <a:rPr lang="en-US" altLang="ko-KR" sz="1600" i="1"/>
                        <a:t>width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width</a:t>
                      </a:r>
                      <a:r>
                        <a:rPr lang="ko-KR" altLang="en-US" sz="1400"/>
                        <a:t> 중간에 </a:t>
                      </a:r>
                      <a:r>
                        <a:rPr lang="en-US" altLang="ko-KR" sz="1400"/>
                        <a:t>s </a:t>
                      </a:r>
                      <a:r>
                        <a:rPr lang="ko-KR" altLang="en-US" sz="1400"/>
                        <a:t>위치시키고 공백 채움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s.ljust(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), rjust(</a:t>
                      </a:r>
                      <a:r>
                        <a:rPr lang="en-US" altLang="ko-KR" sz="1600" i="1"/>
                        <a:t>num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</a:t>
                      </a:r>
                      <a:r>
                        <a:rPr lang="ko-KR" altLang="en-US" sz="1400"/>
                        <a:t> 왼쪽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오른쪽에 </a:t>
                      </a:r>
                      <a:r>
                        <a:rPr lang="en-US" altLang="ko-KR" sz="1400" i="1"/>
                        <a:t>num</a:t>
                      </a:r>
                      <a:r>
                        <a:rPr lang="en-US" altLang="ko-KR" sz="1400"/>
                        <a:t>-len(s)</a:t>
                      </a:r>
                      <a:r>
                        <a:rPr lang="ko-KR" altLang="en-US" sz="1400"/>
                        <a:t> 만큼 공백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s.encode(</a:t>
                      </a:r>
                      <a:r>
                        <a:rPr lang="en-US" altLang="ko-KR" sz="1600" i="1"/>
                        <a:t>enc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i="1"/>
                        <a:t>enc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디폴트 </a:t>
                      </a:r>
                      <a:r>
                        <a:rPr lang="en-US" altLang="ko-KR" sz="1400"/>
                        <a:t>utf-8)</a:t>
                      </a:r>
                      <a:r>
                        <a:rPr lang="ko-KR" altLang="en-US" sz="1400"/>
                        <a:t> 타입으로 바이트화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Word Histogram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1671" y="1380392"/>
            <a:ext cx="690766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구텐베르크 프로젝트에 공개된 정글북 소설의 텍스트를 사용하여</a:t>
            </a:r>
          </a:p>
          <a:p>
            <a:r>
              <a:rPr kumimoji="1" lang="ko-KR" altLang="en-US"/>
              <a:t> </a:t>
            </a:r>
          </a:p>
          <a:p>
            <a:r>
              <a:rPr kumimoji="1" lang="en-US" altLang="ko-KR"/>
              <a:t>1)</a:t>
            </a:r>
            <a:r>
              <a:rPr kumimoji="1" lang="ko-KR" altLang="en-US"/>
              <a:t> 단어의 횟수를 카운트</a:t>
            </a:r>
            <a:r>
              <a:rPr kumimoji="1" lang="en-US" altLang="ko-KR"/>
              <a:t>(</a:t>
            </a:r>
            <a:r>
              <a:rPr kumimoji="1" lang="ko-KR" altLang="en-US"/>
              <a:t>히스토그램</a:t>
            </a:r>
            <a:r>
              <a:rPr kumimoji="1" lang="en-US" altLang="ko-KR"/>
              <a:t>)</a:t>
            </a:r>
            <a:r>
              <a:rPr kumimoji="1" lang="ko-KR" altLang="en-US"/>
              <a:t> 한다</a:t>
            </a:r>
            <a:r>
              <a:rPr kumimoji="1" lang="en-US" altLang="ko-KR"/>
              <a:t>.</a:t>
            </a:r>
            <a:endParaRPr kumimoji="1" lang="ko-KR" altLang="en-US"/>
          </a:p>
          <a:p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re.findall </a:t>
            </a:r>
            <a:r>
              <a:rPr kumimoji="1" lang="ko-KR" altLang="en-US"/>
              <a:t>이용</a:t>
            </a:r>
          </a:p>
          <a:p>
            <a:endParaRPr kumimoji="1" lang="ko-KR" altLang="en-US"/>
          </a:p>
          <a:p>
            <a:r>
              <a:rPr kumimoji="1" lang="en-US" altLang="ko-KR"/>
              <a:t>2)</a:t>
            </a:r>
            <a:r>
              <a:rPr kumimoji="1" lang="ko-KR" altLang="en-US"/>
              <a:t> 만들어진 히스토그램 정보를 </a:t>
            </a:r>
            <a:r>
              <a:rPr kumimoji="1" lang="en-US" altLang="ko-KR"/>
              <a:t>json </a:t>
            </a:r>
            <a:r>
              <a:rPr kumimoji="1" lang="ko-KR" altLang="en-US"/>
              <a:t>형태로 파일로 저장한다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3)</a:t>
            </a:r>
            <a:r>
              <a:rPr kumimoji="1" lang="ko-KR" altLang="en-US"/>
              <a:t> 고유한 단어의 수를 출력한다</a:t>
            </a:r>
            <a:r>
              <a:rPr kumimoji="1" lang="en-US" altLang="ko-KR"/>
              <a:t>.</a:t>
            </a:r>
            <a:endParaRPr kumimoji="1" lang="ko-KR" altLang="en-US"/>
          </a:p>
          <a:p>
            <a:endParaRPr kumimoji="1" lang="ko-KR" altLang="en-US"/>
          </a:p>
          <a:p>
            <a:r>
              <a:rPr kumimoji="1" lang="en-US" altLang="ko-KR"/>
              <a:t>4)</a:t>
            </a:r>
            <a:r>
              <a:rPr kumimoji="1" lang="ko-KR" altLang="en-US"/>
              <a:t> 전체 단어의 수를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endParaRPr kumimoji="1" lang="ko-KR" altLang="en-US"/>
          </a:p>
          <a:p>
            <a:r>
              <a:rPr kumimoji="1" lang="en-US" altLang="ko-KR"/>
              <a:t>5)</a:t>
            </a:r>
            <a:r>
              <a:rPr kumimoji="1" lang="ko-KR" altLang="en-US"/>
              <a:t> 가장 자주 나타나는 단어 상위 </a:t>
            </a:r>
            <a:r>
              <a:rPr kumimoji="1" lang="en-US" altLang="ko-KR"/>
              <a:t>10</a:t>
            </a:r>
            <a:r>
              <a:rPr kumimoji="1" lang="ko-KR" altLang="en-US"/>
              <a:t>개를 출력한다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list</a:t>
            </a:r>
            <a:r>
              <a:rPr kumimoji="1" lang="ko-KR" altLang="en-US"/>
              <a:t> 의 </a:t>
            </a:r>
            <a:r>
              <a:rPr kumimoji="1" lang="en-US" altLang="ko-KR"/>
              <a:t>sort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  <a:p>
            <a:r>
              <a:rPr kumimoji="1" lang="en-US" altLang="ko-KR"/>
              <a:t>6)</a:t>
            </a:r>
            <a:r>
              <a:rPr kumimoji="1" lang="ko-KR" altLang="en-US"/>
              <a:t> 단어의 카운트를 반영하여 랜덤하게 하나를 추출한다</a:t>
            </a:r>
            <a:r>
              <a:rPr kumimoji="1" lang="en-US" altLang="ko-KR"/>
              <a:t>.</a:t>
            </a:r>
            <a:r>
              <a:rPr kumimoji="1" lang="ko-KR" altLang="en-US"/>
              <a:t/>
            </a:r>
            <a:br>
              <a:rPr kumimoji="1" lang="ko-KR" altLang="en-US"/>
            </a:b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random</a:t>
            </a:r>
            <a:r>
              <a:rPr kumimoji="1" lang="ko-KR" altLang="en-US"/>
              <a:t> 모듈의 </a:t>
            </a:r>
            <a:r>
              <a:rPr kumimoji="1" lang="en-US" altLang="ko-KR"/>
              <a:t>choice </a:t>
            </a:r>
            <a:r>
              <a:rPr kumimoji="1" lang="ko-KR" altLang="en-US"/>
              <a:t>메소드 이용</a:t>
            </a:r>
          </a:p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12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https://github.com/rickiepark/python-tutorial</a:t>
            </a: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Old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7282"/>
              </p:ext>
            </p:extLst>
          </p:nvPr>
        </p:nvGraphicFramePr>
        <p:xfrm>
          <a:off x="1823532" y="1232131"/>
          <a:ext cx="8544936" cy="48979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4896"/>
                <a:gridCol w="3042684"/>
                <a:gridCol w="3527356"/>
              </a:tblGrid>
              <a:tr h="41522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%d, Month: %02d, Day: %02d” % (2016, 7, 9)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09'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%[flags][width][.precision]type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5797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flags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0:</a:t>
                      </a:r>
                      <a:r>
                        <a:rPr lang="en-US" altLang="ko-KR" sz="1400" baseline="0"/>
                        <a:t> zero </a:t>
                      </a:r>
                      <a:r>
                        <a:rPr lang="ko-KR" altLang="en-US" sz="1400" baseline="0"/>
                        <a:t>패딩</a:t>
                      </a:r>
                    </a:p>
                    <a:p>
                      <a:pPr latinLnBrk="1"/>
                      <a:r>
                        <a:rPr lang="en-US" altLang="ko-KR" sz="1400"/>
                        <a:t>-:</a:t>
                      </a:r>
                      <a:r>
                        <a:rPr lang="ko-KR" altLang="en-US" sz="1400"/>
                        <a:t> 좌측 정렬</a:t>
                      </a:r>
                    </a:p>
                    <a:p>
                      <a:pPr latinLnBrk="1"/>
                      <a:r>
                        <a:rPr lang="en-US" altLang="ko-KR" sz="1400"/>
                        <a:t>+:</a:t>
                      </a:r>
                      <a:r>
                        <a:rPr lang="ko-KR" altLang="en-US" sz="1400"/>
                        <a:t> 부호 추가</a:t>
                      </a:r>
                      <a:endParaRPr lang="en-US" altLang="ko-KR" sz="1400"/>
                    </a:p>
                    <a:p>
                      <a:pPr latinLnBrk="1"/>
                      <a:r>
                        <a:rPr lang="en-US" altLang="ko-KR" sz="1400"/>
                        <a:t>#: 8</a:t>
                      </a:r>
                      <a:r>
                        <a:rPr lang="ko-KR" altLang="en-US" sz="1400"/>
                        <a:t>진수나 </a:t>
                      </a:r>
                      <a:r>
                        <a:rPr lang="en-US" altLang="ko-KR" sz="1400"/>
                        <a:t>16</a:t>
                      </a:r>
                      <a:r>
                        <a:rPr lang="ko-KR" altLang="en-US" sz="1400"/>
                        <a:t>진수 표기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width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문자열로 표현될 길이</a:t>
                      </a:r>
                      <a:endParaRPr lang="ko-KR" altLang="en-US" sz="14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.precision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숫자일 경우 정밀도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type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d,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o,</a:t>
                      </a:r>
                      <a:r>
                        <a:rPr lang="en-US" altLang="ko-KR" sz="1400" baseline="0"/>
                        <a:t> x, f, s, %</a:t>
                      </a:r>
                      <a:r>
                        <a:rPr lang="en-US" altLang="ko-KR" sz="1400"/>
                        <a:t>:</a:t>
                      </a:r>
                      <a:r>
                        <a:rPr lang="en-US" altLang="ko-KR" sz="1400" baseline="0"/>
                        <a:t> 10</a:t>
                      </a:r>
                      <a:r>
                        <a:rPr lang="ko-KR" altLang="en-US" sz="1400" baseline="0"/>
                        <a:t>진수</a:t>
                      </a:r>
                      <a:r>
                        <a:rPr lang="en-US" altLang="ko-KR" sz="1400" baseline="0"/>
                        <a:t>, 8</a:t>
                      </a:r>
                      <a:r>
                        <a:rPr lang="ko-KR" altLang="en-US" sz="1400" baseline="0"/>
                        <a:t>진수</a:t>
                      </a:r>
                      <a:r>
                        <a:rPr lang="en-US" altLang="ko-KR" sz="1400" baseline="0"/>
                        <a:t>,</a:t>
                      </a:r>
                      <a:r>
                        <a:rPr lang="ko-KR" altLang="en-US" sz="1400" baseline="0"/>
                        <a:t> </a:t>
                      </a:r>
                      <a:r>
                        <a:rPr lang="en-US" altLang="ko-KR" sz="1400" baseline="0"/>
                        <a:t>16</a:t>
                      </a:r>
                      <a:r>
                        <a:rPr lang="ko-KR" altLang="en-US" sz="1400" baseline="0"/>
                        <a:t>진수</a:t>
                      </a:r>
                      <a:r>
                        <a:rPr lang="en-US" altLang="ko-KR" sz="1400" baseline="0"/>
                        <a:t>,</a:t>
                      </a:r>
                      <a:r>
                        <a:rPr lang="ko-KR" altLang="en-US" sz="1400" baseline="0"/>
                        <a:t> 실수형</a:t>
                      </a:r>
                      <a:r>
                        <a:rPr lang="en-US" altLang="ko-KR" sz="1400" baseline="0"/>
                        <a:t>,</a:t>
                      </a:r>
                      <a:r>
                        <a:rPr lang="ko-KR" altLang="en-US" sz="1400" baseline="0"/>
                        <a:t> 문자열</a:t>
                      </a:r>
                      <a:r>
                        <a:rPr lang="en-US" altLang="ko-KR" sz="1400" baseline="0"/>
                        <a:t>,</a:t>
                      </a:r>
                      <a:r>
                        <a:rPr lang="ko-KR" altLang="en-US" sz="1400" baseline="0"/>
                        <a:t> </a:t>
                      </a:r>
                      <a:r>
                        <a:rPr lang="en-US" altLang="ko-KR" sz="1400" baseline="0"/>
                        <a:t>%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600"/>
                        <a:t>'%+-10.2f' % 12345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'+12345.00</a:t>
                      </a:r>
                      <a:r>
                        <a:rPr lang="en-US" altLang="ko-KR" sz="1400" baseline="0"/>
                        <a:t> </a:t>
                      </a:r>
                      <a:r>
                        <a:rPr lang="en-US" altLang="ko-KR" sz="1400"/>
                        <a:t>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'%#x' % 16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ru-RU" altLang="ko-KR" sz="1400"/>
                        <a:t>'0x10'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5226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'my name is %s' % 'ricky'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'my name is ricky'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772812"/>
              </p:ext>
            </p:extLst>
          </p:nvPr>
        </p:nvGraphicFramePr>
        <p:xfrm>
          <a:off x="878648" y="1179379"/>
          <a:ext cx="10434705" cy="51820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7714"/>
                <a:gridCol w="3496991"/>
              </a:tblGrid>
              <a:tr h="518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{0:d}, Month: {1:02d}, Day: {2:02d}”.format(2016, 7, 1)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9" name="꺾인 연결선[E] 8"/>
          <p:cNvCxnSpPr>
            <a:stCxn id="13" idx="0"/>
            <a:endCxn id="11" idx="0"/>
          </p:cNvCxnSpPr>
          <p:nvPr/>
        </p:nvCxnSpPr>
        <p:spPr>
          <a:xfrm rot="16200000" flipH="1" flipV="1">
            <a:off x="3664198" y="-761526"/>
            <a:ext cx="1" cy="3987311"/>
          </a:xfrm>
          <a:prstGeom prst="bentConnector3">
            <a:avLst>
              <a:gd name="adj1" fmla="val -2286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10"/>
          <p:cNvSpPr/>
          <p:nvPr/>
        </p:nvSpPr>
        <p:spPr>
          <a:xfrm>
            <a:off x="1565035" y="123213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5389690" y="1232130"/>
            <a:ext cx="536328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2807680" y="1235064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6" name="꺾인 연결선[E] 15"/>
          <p:cNvCxnSpPr>
            <a:stCxn id="20" idx="2"/>
            <a:endCxn id="15" idx="2"/>
          </p:cNvCxnSpPr>
          <p:nvPr/>
        </p:nvCxnSpPr>
        <p:spPr>
          <a:xfrm rot="5400000">
            <a:off x="4479937" y="74483"/>
            <a:ext cx="5863" cy="3139360"/>
          </a:xfrm>
          <a:prstGeom prst="bentConnector3">
            <a:avLst>
              <a:gd name="adj1" fmla="val 57985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액자 19"/>
          <p:cNvSpPr/>
          <p:nvPr/>
        </p:nvSpPr>
        <p:spPr>
          <a:xfrm>
            <a:off x="5947040" y="1229201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1" name="액자 20"/>
          <p:cNvSpPr/>
          <p:nvPr/>
        </p:nvSpPr>
        <p:spPr>
          <a:xfrm>
            <a:off x="6174255" y="123245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3" name="꺾인 연결선[E] 22"/>
          <p:cNvCxnSpPr>
            <a:stCxn id="21" idx="2"/>
            <a:endCxn id="26" idx="2"/>
          </p:cNvCxnSpPr>
          <p:nvPr/>
        </p:nvCxnSpPr>
        <p:spPr>
          <a:xfrm rot="5400000" flipH="1">
            <a:off x="5199069" y="563787"/>
            <a:ext cx="2930" cy="2158458"/>
          </a:xfrm>
          <a:prstGeom prst="bentConnector3">
            <a:avLst>
              <a:gd name="adj1" fmla="val -7802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액자 25"/>
          <p:cNvSpPr/>
          <p:nvPr/>
        </p:nvSpPr>
        <p:spPr>
          <a:xfrm>
            <a:off x="4015797" y="1229520"/>
            <a:ext cx="211015" cy="41203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7588"/>
              </p:ext>
            </p:extLst>
          </p:nvPr>
        </p:nvGraphicFramePr>
        <p:xfrm>
          <a:off x="883627" y="2124564"/>
          <a:ext cx="10424746" cy="43993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38870"/>
                <a:gridCol w="3485876"/>
              </a:tblGrid>
              <a:tr h="5499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{2:d}, Month: {0:02d}, Day: {1:02d}”.format(7, 1, 2016)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b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{y:d}, Month: {m:02d}, Day: {d:02d}”.format(m=7, d=1, y=2016)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sym typeface="Wingdings"/>
                        </a:rPr>
                        <a:t></a:t>
                      </a:r>
                      <a:r>
                        <a:rPr lang="ko-KR" altLang="en-US" sz="1400" b="0">
                          <a:solidFill>
                            <a:schemeClr val="tx1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ko-KR" sz="1400" b="0">
                          <a:solidFill>
                            <a:schemeClr val="tx1"/>
                          </a:solidFill>
                        </a:rPr>
                        <a:t>'Year: 2016, Month: 07, Day: 01'</a:t>
                      </a:r>
                      <a:endParaRPr lang="ko-KR" altLang="en-US" sz="14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{m:&gt;2s}, Day: {d:&gt;2s}”.format(m=‘7’,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{y:s}, Month: {m:&lt;2s}, Day: {d:&lt;2s}”.format(m=‘7’,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, Day: 1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{y:}, Month: {m:&gt;2}, Day: {d:&gt;2}”.format(m=‘7’,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7, Day: </a:t>
                      </a:r>
                      <a:r>
                        <a:rPr lang="en-US" altLang="ko-KR" sz="140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"/>
                        </a:rPr>
                        <a:t>▮</a:t>
                      </a:r>
                      <a:r>
                        <a:rPr lang="en-US" altLang="ko-KR" sz="1400">
                          <a:sym typeface="Wingdings"/>
                        </a:rPr>
                        <a:t>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“Year: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{y}, Month: {m}, Day: {d}”.format(m=‘7’, d=‘1’, y=‘2016’)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{2}, Month: {0}, Day: {1}".format('7', '1', '2016')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2016, Month: 7, Day: 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499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"Year: {}, Month: {}, Day: {}".format('7', '1', 2016)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'Year: 7, Month: 1, Day: 2016'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5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Format</a:t>
            </a:r>
            <a:r>
              <a:rPr kumimoji="1" lang="ko-KR" altLang="en-US" sz="360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3600">
                <a:ea typeface="Nanum Gothic" charset="-127"/>
                <a:cs typeface="Nanum Gothic" charset="-127"/>
              </a:rPr>
              <a:t>New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98996"/>
              </p:ext>
            </p:extLst>
          </p:nvPr>
        </p:nvGraphicFramePr>
        <p:xfrm>
          <a:off x="1429346" y="1236540"/>
          <a:ext cx="9333308" cy="51202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659923"/>
                <a:gridCol w="4673385"/>
              </a:tblGrid>
              <a:tr h="12394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animal = ('cat', 'dog')</a:t>
                      </a:r>
                      <a:br>
                        <a:rPr lang="en-US" altLang="ko-KR" sz="1600" b="0">
                          <a:solidFill>
                            <a:schemeClr val="tx1"/>
                          </a:solidFill>
                        </a:rPr>
                      </a:br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{0[0]}'.format(animal)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{0[1]}'.format(animal)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600" b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cat’</a:t>
                      </a:r>
                    </a:p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'This is dog'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6138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animal = {'cat':3, 'dog':5}</a:t>
                      </a:r>
                    </a:p>
                    <a:p>
                      <a:pPr latinLnBrk="1"/>
                      <a:endParaRPr lang="tr-TR" altLang="ko-KR" sz="1600"/>
                    </a:p>
                    <a:p>
                      <a:pPr latinLnBrk="1"/>
                      <a:r>
                        <a:rPr lang="tr-TR" altLang="ko-KR" sz="1600"/>
                        <a:t>'Weight is {0[cat]}'.format(animal)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endParaRPr lang="en-US" altLang="ko-KR" sz="1600" u="none"/>
                    </a:p>
                    <a:p>
                      <a:pPr latinLnBrk="1"/>
                      <a:r>
                        <a:rPr lang="en-US" altLang="ko-KR" sz="1600" u="none"/>
                        <a:t>'Weight is 3'</a:t>
                      </a:r>
                      <a:endParaRPr lang="ko-KR" altLang="en-US" sz="1600" u="none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de-DE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             Menu             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tr-TR" altLang="ko-KR" sz="1600"/>
                        <a:t>'{:=^30}'.format('Menu')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</a:t>
                      </a:r>
                      <a:r>
                        <a:rPr lang="uk-UA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'=============Menu============='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0.71'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'Accuracy is {:.2%}'.format(55/78)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'Accuracy is 70.51%'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4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”{{Price is ${:,}}}".format(3000)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sym typeface="Wingdings"/>
                        </a:rPr>
                        <a:t> '{Price is $3,000}'</a:t>
                      </a:r>
                      <a:endParaRPr lang="ko-KR" altLang="en-US" sz="140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01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Demo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en-US" altLang="ko-KR" sz="4400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 sz="4400">
                <a:ea typeface="Nanum Gothic" charset="-127"/>
                <a:cs typeface="Nanum Gothic" charset="-127"/>
              </a:rPr>
              <a:t>jupyter notebook</a:t>
            </a: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 sz="2400">
              <a:ea typeface="Nanum Gothic" charset="-127"/>
              <a:cs typeface="Nanum Gothic" charset="-127"/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16" y="-637"/>
            <a:ext cx="12188684" cy="881786"/>
          </a:xfrm>
          <a:prstGeom prst="rect">
            <a:avLst/>
          </a:prstGeom>
          <a:solidFill>
            <a:srgbClr val="79909C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>
                <a:ea typeface="Nanum Gothic" charset="-127"/>
                <a:cs typeface="Nanum Gothic" charset="-127"/>
              </a:rPr>
              <a:t> String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36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490055" y="1907932"/>
          <a:ext cx="7211890" cy="394397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08007"/>
                <a:gridCol w="2803883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 u="none">
                          <a:latin typeface="Courier New" charset="0"/>
                          <a:ea typeface="Courier New" charset="0"/>
                          <a:cs typeface="Courier New" charset="0"/>
                        </a:rPr>
                        <a:t> 한 패턴을 여러번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 =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s.__class__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_sre.SRE_Match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s.group()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 = p.search(‘Room No’)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/>
                        <a:t>s.__class__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None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 = re.search(‘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/>
                        <a:t>d’, ‘Room No 101’)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패턴을 한번만 사용할 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s.group()</a:t>
                      </a:r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‘1’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9792" y="1169377"/>
            <a:ext cx="873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정규표현식은 문자열에서 원하는 패턴을 찾거나 다른 문자열로 바꾸는 기능입니다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1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ea typeface="Nanum Gothic" charset="-127"/>
                <a:cs typeface="Nanum Gothic" charset="-127"/>
              </a:rPr>
              <a:t> Regular Expression</a:t>
            </a:r>
            <a:endParaRPr kumimoji="1" lang="ko-KR" altLang="en-US" sz="3600">
              <a:ea typeface="Nanum Gothic" charset="-127"/>
              <a:cs typeface="Nanum Gothic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94830"/>
              </p:ext>
            </p:extLst>
          </p:nvPr>
        </p:nvGraphicFramePr>
        <p:xfrm>
          <a:off x="1679332" y="1907932"/>
          <a:ext cx="9135263" cy="41210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525391"/>
                <a:gridCol w="4609872"/>
              </a:tblGrid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600" b="0" baseline="0">
                          <a:solidFill>
                            <a:schemeClr val="tx1"/>
                          </a:solidFill>
                        </a:rPr>
                        <a:t> re</a:t>
                      </a:r>
                      <a:endParaRPr lang="ko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b="0">
                        <a:solidFill>
                          <a:schemeClr val="tx1"/>
                        </a:solidFill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</a:t>
                      </a:r>
                      <a:r>
                        <a:rPr lang="en-US" altLang="ko-KR" sz="1600" baseline="0"/>
                        <a:t> = re.compile(‘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en-US" altLang="ko-KR" sz="1600" baseline="0"/>
                        <a:t>d’)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none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/>
                        <a:t>%timeit -n 100 p.search(‘Room No 101’)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100 loops, best of 3: 550 ns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altLang="ko-KR" sz="1600" baseline="0"/>
                        <a:t>%timeit -n 100 re.search('</a:t>
                      </a:r>
                      <a:r>
                        <a:rPr lang="en-US" altLang="ko-KR" sz="1600" b="0" i="0" u="none" strike="noStrike" kern="1200" baseline="0" smtClean="0">
                          <a:solidFill>
                            <a:schemeClr val="tx1"/>
                          </a:solidFill>
                          <a:latin typeface="Courier New" charset="0"/>
                          <a:ea typeface="Courier New" charset="0"/>
                          <a:cs typeface="Courier New" charset="0"/>
                        </a:rPr>
                        <a:t>\</a:t>
                      </a:r>
                      <a:r>
                        <a:rPr lang="nl-NL" altLang="ko-KR" sz="1600" baseline="0"/>
                        <a:t>d', 'Room No 101')</a:t>
                      </a:r>
                      <a:endParaRPr lang="en-US" altLang="ko-KR" sz="1600" baseline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</a:t>
                      </a:r>
                      <a:r>
                        <a:rPr lang="en-US" altLang="ko-KR" sz="1400" baseline="0">
                          <a:latin typeface="Courier New" charset="0"/>
                          <a:ea typeface="Courier New" charset="0"/>
                          <a:cs typeface="Courier New" charset="0"/>
                          <a:sym typeface="Wingdings"/>
                        </a:rPr>
                        <a:t> 100 loops, best of 3: 1.07 µs per loop</a:t>
                      </a:r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 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약 두배의 차이가 남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%timeit</a:t>
                      </a:r>
                      <a:r>
                        <a:rPr lang="en-US" altLang="ko-KR" sz="1600" baseline="0"/>
                        <a:t> -n (</a:t>
                      </a:r>
                      <a:r>
                        <a:rPr lang="ko-KR" altLang="en-US" sz="1600" baseline="0"/>
                        <a:t>반복횟수</a:t>
                      </a:r>
                      <a:r>
                        <a:rPr lang="en-US" altLang="ko-KR" sz="1600" baseline="0"/>
                        <a:t>)</a:t>
                      </a:r>
                      <a:r>
                        <a:rPr lang="ko-KR" altLang="en-US" sz="1600" baseline="0"/>
                        <a:t> </a:t>
                      </a:r>
                      <a:r>
                        <a:rPr lang="en-US" altLang="ko-KR" sz="1600" baseline="0"/>
                        <a:t>(</a:t>
                      </a:r>
                      <a:r>
                        <a:rPr lang="ko-KR" altLang="en-US" sz="1600" baseline="0"/>
                        <a:t>문장</a:t>
                      </a:r>
                      <a:r>
                        <a:rPr lang="en-US" altLang="ko-KR" sz="1600" baseline="0"/>
                        <a:t>)</a:t>
                      </a:r>
                      <a:endParaRPr lang="ko-KR" altLang="en-US" sz="160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#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반복횟수 만큼 실행을 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3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번 한 후 그 중에 가장 좋은 결과의 평균을 리턴함</a:t>
                      </a:r>
                      <a:r>
                        <a:rPr lang="en-US" altLang="ko-KR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.</a:t>
                      </a:r>
                      <a:r>
                        <a:rPr lang="ko-KR" altLang="en-US" sz="1400"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4397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9792" y="1169377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iPython Magic Keyword %timeit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15024</TotalTime>
  <Words>2467</Words>
  <Application>Microsoft Macintosh PowerPoint</Application>
  <PresentationFormat>와이드스크린</PresentationFormat>
  <Paragraphs>421</Paragraphs>
  <Slides>31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맑은 고딕</vt:lpstr>
      <vt:lpstr>Courier New</vt:lpstr>
      <vt:lpstr>Nanum Gothic</vt:lpstr>
      <vt:lpstr>Wingdings</vt:lpstr>
      <vt:lpstr>Arial</vt:lpstr>
      <vt:lpstr>Office 테마</vt:lpstr>
      <vt:lpstr>Python Tutorial 2 </vt:lpstr>
      <vt:lpstr>String</vt:lpstr>
      <vt:lpstr> String Functions</vt:lpstr>
      <vt:lpstr> String Format Old</vt:lpstr>
      <vt:lpstr> String Format New</vt:lpstr>
      <vt:lpstr> String Format New</vt:lpstr>
      <vt:lpstr>PowerPoint 프레젠테이션</vt:lpstr>
      <vt:lpstr> Regular Expression</vt:lpstr>
      <vt:lpstr> Regular Expression</vt:lpstr>
      <vt:lpstr> Regular Expression</vt:lpstr>
      <vt:lpstr> Regular Expression</vt:lpstr>
      <vt:lpstr> Regular Expression</vt:lpstr>
      <vt:lpstr>PowerPoint 프레젠테이션</vt:lpstr>
      <vt:lpstr> time</vt:lpstr>
      <vt:lpstr> datetime</vt:lpstr>
      <vt:lpstr> datetime</vt:lpstr>
      <vt:lpstr>PowerPoint 프레젠테이션</vt:lpstr>
      <vt:lpstr> file</vt:lpstr>
      <vt:lpstr> file - seek</vt:lpstr>
      <vt:lpstr> csv</vt:lpstr>
      <vt:lpstr> json</vt:lpstr>
      <vt:lpstr> ujson</vt:lpstr>
      <vt:lpstr> ujson</vt:lpstr>
      <vt:lpstr>PowerPoint 프레젠테이션</vt:lpstr>
      <vt:lpstr>Setup &amp; Example</vt:lpstr>
      <vt:lpstr> Installer</vt:lpstr>
      <vt:lpstr> Anaconda</vt:lpstr>
      <vt:lpstr> Github Download</vt:lpstr>
      <vt:lpstr> Jupyter notebook</vt:lpstr>
      <vt:lpstr> Word Histogram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283</cp:revision>
  <cp:lastPrinted>2016-07-13T12:15:49Z</cp:lastPrinted>
  <dcterms:created xsi:type="dcterms:W3CDTF">2016-06-21T07:55:17Z</dcterms:created>
  <dcterms:modified xsi:type="dcterms:W3CDTF">2016-07-14T01:06:52Z</dcterms:modified>
</cp:coreProperties>
</file>